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9"/>
  </p:notesMasterIdLst>
  <p:sldIdLst>
    <p:sldId id="256" r:id="rId2"/>
    <p:sldId id="311" r:id="rId3"/>
    <p:sldId id="303" r:id="rId4"/>
    <p:sldId id="350" r:id="rId5"/>
    <p:sldId id="348" r:id="rId6"/>
    <p:sldId id="349" r:id="rId7"/>
    <p:sldId id="346" r:id="rId8"/>
    <p:sldId id="358" r:id="rId9"/>
    <p:sldId id="304" r:id="rId10"/>
    <p:sldId id="359" r:id="rId11"/>
    <p:sldId id="313" r:id="rId12"/>
    <p:sldId id="314" r:id="rId13"/>
    <p:sldId id="305" r:id="rId14"/>
    <p:sldId id="306" r:id="rId15"/>
    <p:sldId id="307" r:id="rId16"/>
    <p:sldId id="315" r:id="rId17"/>
    <p:sldId id="308" r:id="rId18"/>
    <p:sldId id="309" r:id="rId19"/>
    <p:sldId id="316" r:id="rId20"/>
    <p:sldId id="310" r:id="rId21"/>
    <p:sldId id="327" r:id="rId22"/>
    <p:sldId id="326" r:id="rId23"/>
    <p:sldId id="317" r:id="rId24"/>
    <p:sldId id="354" r:id="rId25"/>
    <p:sldId id="351" r:id="rId26"/>
    <p:sldId id="352" r:id="rId27"/>
    <p:sldId id="353" r:id="rId28"/>
    <p:sldId id="301" r:id="rId29"/>
    <p:sldId id="357" r:id="rId30"/>
    <p:sldId id="356" r:id="rId31"/>
    <p:sldId id="355" r:id="rId32"/>
    <p:sldId id="287" r:id="rId33"/>
    <p:sldId id="325" r:id="rId34"/>
    <p:sldId id="328" r:id="rId35"/>
    <p:sldId id="290" r:id="rId36"/>
    <p:sldId id="289" r:id="rId37"/>
    <p:sldId id="291" r:id="rId38"/>
    <p:sldId id="292" r:id="rId39"/>
    <p:sldId id="329" r:id="rId40"/>
    <p:sldId id="294" r:id="rId41"/>
    <p:sldId id="295" r:id="rId42"/>
    <p:sldId id="296" r:id="rId43"/>
    <p:sldId id="298" r:id="rId44"/>
    <p:sldId id="330" r:id="rId45"/>
    <p:sldId id="340" r:id="rId46"/>
    <p:sldId id="344" r:id="rId47"/>
    <p:sldId id="343" r:id="rId48"/>
    <p:sldId id="342" r:id="rId49"/>
    <p:sldId id="341" r:id="rId50"/>
    <p:sldId id="335" r:id="rId51"/>
    <p:sldId id="336" r:id="rId52"/>
    <p:sldId id="331" r:id="rId53"/>
    <p:sldId id="334" r:id="rId54"/>
    <p:sldId id="333" r:id="rId55"/>
    <p:sldId id="332" r:id="rId56"/>
    <p:sldId id="279" r:id="rId57"/>
    <p:sldId id="339" r:id="rId58"/>
  </p:sldIdLst>
  <p:sldSz cx="9144000" cy="5143500" type="screen16x9"/>
  <p:notesSz cx="6858000" cy="9144000"/>
  <p:embeddedFontLst>
    <p:embeddedFont>
      <p:font typeface="Montserrat" panose="020B0604020202020204" charset="0"/>
      <p:regular r:id="rId60"/>
      <p:bold r:id="rId61"/>
      <p:italic r:id="rId62"/>
      <p:boldItalic r:id="rId63"/>
    </p:embeddedFont>
    <p:embeddedFont>
      <p:font typeface="Source Sans Pro"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EF2"/>
    <a:srgbClr val="3A99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D68835-C8AF-43CA-B3F6-153E68EEFE36}">
  <a:tblStyle styleId="{A1D68835-C8AF-43CA-B3F6-153E68EEFE3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126"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177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446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698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860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947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13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97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31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43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193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8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456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18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758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49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696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09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751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609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932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344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771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816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590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76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46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461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544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284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80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752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6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974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084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326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650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892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581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116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9996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600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24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275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372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994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1955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48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7739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013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30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60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1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234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84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101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lstStyle>
            <a:lvl1pPr lvl="0" rtl="0">
              <a:spcBef>
                <a:spcPts val="0"/>
              </a:spcBef>
              <a:spcAft>
                <a:spcPts val="0"/>
              </a:spcAft>
              <a:buClr>
                <a:srgbClr val="00BEF2"/>
              </a:buClr>
              <a:buSzPts val="3000"/>
              <a:buNone/>
              <a:defRPr sz="3000">
                <a:solidFill>
                  <a:srgbClr val="00BEF2"/>
                </a:solidFill>
              </a:defRPr>
            </a:lvl1pPr>
            <a:lvl2pPr lvl="1" rtl="0">
              <a:spcBef>
                <a:spcPts val="0"/>
              </a:spcBef>
              <a:spcAft>
                <a:spcPts val="0"/>
              </a:spcAft>
              <a:buClr>
                <a:srgbClr val="00BEF2"/>
              </a:buClr>
              <a:buSzPts val="3000"/>
              <a:buNone/>
              <a:defRPr sz="3000">
                <a:solidFill>
                  <a:srgbClr val="00BEF2"/>
                </a:solidFill>
              </a:defRPr>
            </a:lvl2pPr>
            <a:lvl3pPr lvl="2" rtl="0">
              <a:spcBef>
                <a:spcPts val="0"/>
              </a:spcBef>
              <a:spcAft>
                <a:spcPts val="0"/>
              </a:spcAft>
              <a:buClr>
                <a:srgbClr val="00BEF2"/>
              </a:buClr>
              <a:buSzPts val="3000"/>
              <a:buNone/>
              <a:defRPr sz="3000">
                <a:solidFill>
                  <a:srgbClr val="00BEF2"/>
                </a:solidFill>
              </a:defRPr>
            </a:lvl3pPr>
            <a:lvl4pPr lvl="3" rtl="0">
              <a:spcBef>
                <a:spcPts val="0"/>
              </a:spcBef>
              <a:spcAft>
                <a:spcPts val="0"/>
              </a:spcAft>
              <a:buClr>
                <a:srgbClr val="00BEF2"/>
              </a:buClr>
              <a:buSzPts val="3000"/>
              <a:buNone/>
              <a:defRPr sz="3000">
                <a:solidFill>
                  <a:srgbClr val="00BEF2"/>
                </a:solidFill>
              </a:defRPr>
            </a:lvl4pPr>
            <a:lvl5pPr lvl="4" rtl="0">
              <a:spcBef>
                <a:spcPts val="0"/>
              </a:spcBef>
              <a:spcAft>
                <a:spcPts val="0"/>
              </a:spcAft>
              <a:buClr>
                <a:srgbClr val="00BEF2"/>
              </a:buClr>
              <a:buSzPts val="3000"/>
              <a:buNone/>
              <a:defRPr sz="3000">
                <a:solidFill>
                  <a:srgbClr val="00BEF2"/>
                </a:solidFill>
              </a:defRPr>
            </a:lvl5pPr>
            <a:lvl6pPr lvl="5" rtl="0">
              <a:spcBef>
                <a:spcPts val="0"/>
              </a:spcBef>
              <a:spcAft>
                <a:spcPts val="0"/>
              </a:spcAft>
              <a:buClr>
                <a:srgbClr val="00BEF2"/>
              </a:buClr>
              <a:buSzPts val="3000"/>
              <a:buNone/>
              <a:defRPr sz="3000">
                <a:solidFill>
                  <a:srgbClr val="00BEF2"/>
                </a:solidFill>
              </a:defRPr>
            </a:lvl6pPr>
            <a:lvl7pPr lvl="6" rtl="0">
              <a:spcBef>
                <a:spcPts val="0"/>
              </a:spcBef>
              <a:spcAft>
                <a:spcPts val="0"/>
              </a:spcAft>
              <a:buClr>
                <a:srgbClr val="00BEF2"/>
              </a:buClr>
              <a:buSzPts val="3000"/>
              <a:buNone/>
              <a:defRPr sz="3000">
                <a:solidFill>
                  <a:srgbClr val="00BEF2"/>
                </a:solidFill>
              </a:defRPr>
            </a:lvl7pPr>
            <a:lvl8pPr lvl="7" rtl="0">
              <a:spcBef>
                <a:spcPts val="0"/>
              </a:spcBef>
              <a:spcAft>
                <a:spcPts val="0"/>
              </a:spcAft>
              <a:buClr>
                <a:srgbClr val="00BEF2"/>
              </a:buClr>
              <a:buSzPts val="3000"/>
              <a:buNone/>
              <a:defRPr sz="3000">
                <a:solidFill>
                  <a:srgbClr val="00BEF2"/>
                </a:solidFill>
              </a:defRPr>
            </a:lvl8pPr>
            <a:lvl9pPr lvl="8" rtl="0">
              <a:spcBef>
                <a:spcPts val="0"/>
              </a:spcBef>
              <a:spcAft>
                <a:spcPts val="0"/>
              </a:spcAft>
              <a:buClr>
                <a:srgbClr val="00BEF2"/>
              </a:buClr>
              <a:buSzPts val="3000"/>
              <a:buNone/>
              <a:defRPr sz="3000">
                <a:solidFill>
                  <a:srgbClr val="00BEF2"/>
                </a:solidFill>
              </a:defRPr>
            </a:lvl9pPr>
          </a:lstStyle>
          <a:p>
            <a:endParaRPr/>
          </a:p>
        </p:txBody>
      </p:sp>
      <p:sp>
        <p:nvSpPr>
          <p:cNvPr id="17" name="Google Shape;17;p3"/>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lstStyle>
            <a:lvl1pPr lvl="0" rtl="0">
              <a:spcBef>
                <a:spcPts val="0"/>
              </a:spcBef>
              <a:spcAft>
                <a:spcPts val="0"/>
              </a:spcAft>
              <a:buClr>
                <a:srgbClr val="25516C"/>
              </a:buClr>
              <a:buSzPts val="1800"/>
              <a:buNone/>
              <a:defRPr sz="1800">
                <a:solidFill>
                  <a:srgbClr val="25516C"/>
                </a:solidFill>
              </a:defRPr>
            </a:lvl1pPr>
            <a:lvl2pPr lvl="1" rtl="0">
              <a:spcBef>
                <a:spcPts val="0"/>
              </a:spcBef>
              <a:spcAft>
                <a:spcPts val="0"/>
              </a:spcAft>
              <a:buClr>
                <a:srgbClr val="25516C"/>
              </a:buClr>
              <a:buSzPts val="1800"/>
              <a:buNone/>
              <a:defRPr sz="1800">
                <a:solidFill>
                  <a:srgbClr val="25516C"/>
                </a:solidFill>
              </a:defRPr>
            </a:lvl2pPr>
            <a:lvl3pPr lvl="2" rtl="0">
              <a:spcBef>
                <a:spcPts val="0"/>
              </a:spcBef>
              <a:spcAft>
                <a:spcPts val="0"/>
              </a:spcAft>
              <a:buClr>
                <a:srgbClr val="25516C"/>
              </a:buClr>
              <a:buSzPts val="1800"/>
              <a:buNone/>
              <a:defRPr sz="1800">
                <a:solidFill>
                  <a:srgbClr val="25516C"/>
                </a:solidFill>
              </a:defRPr>
            </a:lvl3pPr>
            <a:lvl4pPr lvl="3" rtl="0">
              <a:spcBef>
                <a:spcPts val="0"/>
              </a:spcBef>
              <a:spcAft>
                <a:spcPts val="0"/>
              </a:spcAft>
              <a:buClr>
                <a:srgbClr val="25516C"/>
              </a:buClr>
              <a:buSzPts val="1800"/>
              <a:buNone/>
              <a:defRPr sz="1800">
                <a:solidFill>
                  <a:srgbClr val="25516C"/>
                </a:solidFill>
              </a:defRPr>
            </a:lvl4pPr>
            <a:lvl5pPr lvl="4" rtl="0">
              <a:spcBef>
                <a:spcPts val="0"/>
              </a:spcBef>
              <a:spcAft>
                <a:spcPts val="0"/>
              </a:spcAft>
              <a:buClr>
                <a:srgbClr val="25516C"/>
              </a:buClr>
              <a:buSzPts val="1800"/>
              <a:buNone/>
              <a:defRPr sz="1800">
                <a:solidFill>
                  <a:srgbClr val="25516C"/>
                </a:solidFill>
              </a:defRPr>
            </a:lvl5pPr>
            <a:lvl6pPr lvl="5" rtl="0">
              <a:spcBef>
                <a:spcPts val="0"/>
              </a:spcBef>
              <a:spcAft>
                <a:spcPts val="0"/>
              </a:spcAft>
              <a:buClr>
                <a:srgbClr val="25516C"/>
              </a:buClr>
              <a:buSzPts val="1800"/>
              <a:buNone/>
              <a:defRPr sz="1800">
                <a:solidFill>
                  <a:srgbClr val="25516C"/>
                </a:solidFill>
              </a:defRPr>
            </a:lvl6pPr>
            <a:lvl7pPr lvl="6" rtl="0">
              <a:spcBef>
                <a:spcPts val="0"/>
              </a:spcBef>
              <a:spcAft>
                <a:spcPts val="0"/>
              </a:spcAft>
              <a:buClr>
                <a:srgbClr val="25516C"/>
              </a:buClr>
              <a:buSzPts val="1800"/>
              <a:buNone/>
              <a:defRPr sz="1800">
                <a:solidFill>
                  <a:srgbClr val="25516C"/>
                </a:solidFill>
              </a:defRPr>
            </a:lvl7pPr>
            <a:lvl8pPr lvl="7" rtl="0">
              <a:spcBef>
                <a:spcPts val="0"/>
              </a:spcBef>
              <a:spcAft>
                <a:spcPts val="0"/>
              </a:spcAft>
              <a:buClr>
                <a:srgbClr val="25516C"/>
              </a:buClr>
              <a:buSzPts val="1800"/>
              <a:buNone/>
              <a:defRPr sz="1800">
                <a:solidFill>
                  <a:srgbClr val="25516C"/>
                </a:solidFill>
              </a:defRPr>
            </a:lvl8pPr>
            <a:lvl9pPr lvl="8" rtl="0">
              <a:spcBef>
                <a:spcPts val="0"/>
              </a:spcBef>
              <a:spcAft>
                <a:spcPts val="0"/>
              </a:spcAft>
              <a:buClr>
                <a:srgbClr val="25516C"/>
              </a:buClr>
              <a:buSzPts val="1800"/>
              <a:buNone/>
              <a:defRPr sz="1800">
                <a:solidFill>
                  <a:srgbClr val="25516C"/>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5"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 name="Google Shape;27;p5"/>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6"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1010200" y="1443000"/>
            <a:ext cx="3461400" cy="27645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80125" y="1443000"/>
            <a:ext cx="3461400" cy="27645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50"/>
        <p:cNvGrpSpPr/>
        <p:nvPr/>
      </p:nvGrpSpPr>
      <p:grpSpPr>
        <a:xfrm>
          <a:off x="0" y="0"/>
          <a:ext cx="0" cy="0"/>
          <a:chOff x="0" y="0"/>
          <a:chExt cx="0" cy="0"/>
        </a:xfrm>
      </p:grpSpPr>
      <p:pic>
        <p:nvPicPr>
          <p:cNvPr id="51" name="Google Shape;51;p9"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9"/>
          <p:cNvSpPr txBox="1">
            <a:spLocks noGrp="1"/>
          </p:cNvSpPr>
          <p:nvPr>
            <p:ph type="sldNum" idx="12"/>
          </p:nvPr>
        </p:nvSpPr>
        <p:spPr>
          <a:xfrm>
            <a:off x="637950" y="0"/>
            <a:ext cx="7860600" cy="637800"/>
          </a:xfrm>
          <a:prstGeom prst="rect">
            <a:avLst/>
          </a:prstGeom>
        </p:spPr>
        <p:txBody>
          <a:bodyPr spcFirstLastPara="1" wrap="square" lIns="91425" tIns="91425" rIns="91425" bIns="91425" anchor="b"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1"/>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Google Shape;61;p1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7"/>
        <p:cNvGrpSpPr/>
        <p:nvPr/>
      </p:nvGrpSpPr>
      <p:grpSpPr>
        <a:xfrm>
          <a:off x="0" y="0"/>
          <a:ext cx="0" cy="0"/>
          <a:chOff x="0" y="0"/>
          <a:chExt cx="0" cy="0"/>
        </a:xfrm>
      </p:grpSpPr>
      <p:sp>
        <p:nvSpPr>
          <p:cNvPr id="38" name="Google Shape;38;p7"/>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7"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7"/>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101020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7"/>
          <p:cNvSpPr txBox="1">
            <a:spLocks noGrp="1"/>
          </p:cNvSpPr>
          <p:nvPr>
            <p:ph type="body" idx="2"/>
          </p:nvPr>
        </p:nvSpPr>
        <p:spPr>
          <a:xfrm>
            <a:off x="342655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3"/>
          </p:nvPr>
        </p:nvSpPr>
        <p:spPr>
          <a:xfrm>
            <a:off x="584290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905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8.tm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21.tmp"/><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26.tmp"/><Relationship Id="rId3" Type="http://schemas.openxmlformats.org/officeDocument/2006/relationships/image" Target="../media/image22.tmp"/><Relationship Id="rId7"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25.tmp"/><Relationship Id="rId5" Type="http://schemas.openxmlformats.org/officeDocument/2006/relationships/image" Target="../media/image24.tmp"/><Relationship Id="rId10" Type="http://schemas.openxmlformats.org/officeDocument/2006/relationships/image" Target="../media/image28.tmp"/><Relationship Id="rId4" Type="http://schemas.openxmlformats.org/officeDocument/2006/relationships/image" Target="../media/image23.tmp"/><Relationship Id="rId9" Type="http://schemas.openxmlformats.org/officeDocument/2006/relationships/image" Target="../media/image27.tmp"/></Relationships>
</file>

<file path=ppt/slides/_rels/slide3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31.tmp"/><Relationship Id="rId4" Type="http://schemas.openxmlformats.org/officeDocument/2006/relationships/image" Target="../media/image30.tmp"/></Relationships>
</file>

<file path=ppt/slides/_rels/slide3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36.tmp"/><Relationship Id="rId5" Type="http://schemas.openxmlformats.org/officeDocument/2006/relationships/image" Target="../media/image35.tmp"/><Relationship Id="rId4" Type="http://schemas.openxmlformats.org/officeDocument/2006/relationships/image" Target="../media/image34.tmp"/></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37.tmp"/><Relationship Id="rId5" Type="http://schemas.openxmlformats.org/officeDocument/2006/relationships/image" Target="../media/image21.tmp"/><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8" Type="http://schemas.openxmlformats.org/officeDocument/2006/relationships/image" Target="../media/image26.tmp"/><Relationship Id="rId3" Type="http://schemas.openxmlformats.org/officeDocument/2006/relationships/image" Target="../media/image25.tmp"/><Relationship Id="rId7" Type="http://schemas.openxmlformats.org/officeDocument/2006/relationships/image" Target="../media/image40.tmp"/><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39.tmp"/><Relationship Id="rId5" Type="http://schemas.openxmlformats.org/officeDocument/2006/relationships/image" Target="../media/image38.tmp"/><Relationship Id="rId10" Type="http://schemas.openxmlformats.org/officeDocument/2006/relationships/image" Target="../media/image28.tmp"/><Relationship Id="rId4" Type="http://schemas.openxmlformats.org/officeDocument/2006/relationships/image" Target="../media/image19.png"/><Relationship Id="rId9" Type="http://schemas.openxmlformats.org/officeDocument/2006/relationships/image" Target="../media/image27.tmp"/></Relationships>
</file>

<file path=ppt/slides/_rels/slide4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CHAIN OF RESPONSIBILITY</a:t>
            </a:r>
            <a:endParaRPr dirty="0"/>
          </a:p>
        </p:txBody>
      </p:sp>
      <p:grpSp>
        <p:nvGrpSpPr>
          <p:cNvPr id="71" name="Google Shape;71;p13"/>
          <p:cNvGrpSpPr/>
          <p:nvPr/>
        </p:nvGrpSpPr>
        <p:grpSpPr>
          <a:xfrm>
            <a:off x="6991960" y="3047878"/>
            <a:ext cx="1006738" cy="954227"/>
            <a:chOff x="5300400" y="3670175"/>
            <a:chExt cx="421300" cy="399325"/>
          </a:xfrm>
        </p:grpSpPr>
        <p:sp>
          <p:nvSpPr>
            <p:cNvPr id="72" name="Google Shape;72;p13"/>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3" name="Google Shape;73;p13"/>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4" name="Google Shape;74;p13"/>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5" name="Google Shape;75;p13"/>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6" name="Google Shape;76;p13"/>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grpSp>
      <p:pic>
        <p:nvPicPr>
          <p:cNvPr id="3074" name="Picture 2" descr="Bildergebnis fÃ¼r Chain of 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151" y="2837382"/>
            <a:ext cx="4831805" cy="1240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873833" y="1695390"/>
            <a:ext cx="7647020" cy="2764500"/>
          </a:xfrm>
          <a:prstGeom prst="rect">
            <a:avLst/>
          </a:prstGeom>
        </p:spPr>
        <p:txBody>
          <a:bodyPr spcFirstLastPara="1" wrap="square" lIns="91425" tIns="91425" rIns="91425" bIns="91425" anchor="t" anchorCtr="0">
            <a:noAutofit/>
          </a:bodyPr>
          <a:lstStyle/>
          <a:p>
            <a:pPr marL="0" lvl="0" indent="0">
              <a:buNone/>
            </a:pPr>
            <a:r>
              <a:rPr lang="en-US" dirty="0"/>
              <a:t>Encapsulate the processing elements inside a “pipeline” abstraction; and have clients “launch and leave” their </a:t>
            </a:r>
            <a:r>
              <a:rPr lang="en-US" dirty="0">
                <a:solidFill>
                  <a:srgbClr val="00BEF2"/>
                </a:solidFill>
              </a:rPr>
              <a:t>requests</a:t>
            </a:r>
            <a:r>
              <a:rPr lang="en-US" dirty="0"/>
              <a:t> at the entrance to the pipeline.</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Solution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970" y="3003133"/>
            <a:ext cx="5455759" cy="1343084"/>
          </a:xfrm>
          <a:prstGeom prst="rect">
            <a:avLst/>
          </a:prstGeom>
        </p:spPr>
      </p:pic>
    </p:spTree>
    <p:extLst>
      <p:ext uri="{BB962C8B-B14F-4D97-AF65-F5344CB8AC3E}">
        <p14:creationId xmlns:p14="http://schemas.microsoft.com/office/powerpoint/2010/main" val="19475515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Examples</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Where can we apply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7456324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School</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8605313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13</a:t>
            </a:fld>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65" y="1320125"/>
            <a:ext cx="5339045" cy="3170571"/>
          </a:xfrm>
          <a:prstGeom prst="rect">
            <a:avLst/>
          </a:prstGeom>
        </p:spPr>
      </p:pic>
    </p:spTree>
    <p:extLst>
      <p:ext uri="{BB962C8B-B14F-4D97-AF65-F5344CB8AC3E}">
        <p14:creationId xmlns:p14="http://schemas.microsoft.com/office/powerpoint/2010/main" val="17070311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65" y="1320125"/>
            <a:ext cx="5339045" cy="3170571"/>
          </a:xfrm>
          <a:prstGeom prst="rect">
            <a:avLst/>
          </a:prstGeom>
        </p:spPr>
      </p:pic>
    </p:spTree>
    <p:extLst>
      <p:ext uri="{BB962C8B-B14F-4D97-AF65-F5344CB8AC3E}">
        <p14:creationId xmlns:p14="http://schemas.microsoft.com/office/powerpoint/2010/main" val="21675565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65" y="1320125"/>
            <a:ext cx="5339045" cy="3170572"/>
          </a:xfrm>
          <a:prstGeom prst="rect">
            <a:avLst/>
          </a:prstGeom>
        </p:spPr>
      </p:pic>
    </p:spTree>
    <p:extLst>
      <p:ext uri="{BB962C8B-B14F-4D97-AF65-F5344CB8AC3E}">
        <p14:creationId xmlns:p14="http://schemas.microsoft.com/office/powerpoint/2010/main" val="165715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ATM</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4016987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1026" name="Picture 2" descr="Imagini pentru atm chain of 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1497925"/>
            <a:ext cx="2886075"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8564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2050" name="Picture 2" descr="Imagini pentru atm chain of 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1377275"/>
            <a:ext cx="3091162" cy="29888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ini pentru atm chain of responsibil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 y="1847740"/>
            <a:ext cx="4257675"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0624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Input Validation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42891360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Definition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is this</a:t>
            </a:r>
            <a:r>
              <a:rPr lang="en" dirty="0" smtClean="0"/>
              <a:t>?</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42290426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073" y="1320125"/>
            <a:ext cx="3250480" cy="3130212"/>
          </a:xfrm>
          <a:prstGeom prst="rect">
            <a:avLst/>
          </a:prstGeom>
        </p:spPr>
      </p:pic>
    </p:spTree>
    <p:extLst>
      <p:ext uri="{BB962C8B-B14F-4D97-AF65-F5344CB8AC3E}">
        <p14:creationId xmlns:p14="http://schemas.microsoft.com/office/powerpoint/2010/main" val="29407854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Mail</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737026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22</a:t>
            </a:fld>
            <a:endParaRPr/>
          </a:p>
        </p:txBody>
      </p:sp>
      <p:pic>
        <p:nvPicPr>
          <p:cNvPr id="5122" name="Picture 2" descr="Bildergebnis fÃ¼r Chain of 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50" y="1362451"/>
            <a:ext cx="5168900" cy="305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8921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Applicability</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When should </a:t>
            </a:r>
            <a:r>
              <a:rPr lang="en-US" dirty="0"/>
              <a:t>we use this?</a:t>
            </a:r>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8929027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Chain Responsibility pattern is applicable:</a:t>
            </a:r>
            <a:endParaRPr lang="en" dirty="0" smtClean="0"/>
          </a:p>
          <a:p>
            <a:pPr fontAlgn="base"/>
            <a:r>
              <a:rPr lang="en-US" sz="1800" dirty="0" smtClean="0"/>
              <a:t>When it’s </a:t>
            </a:r>
            <a:r>
              <a:rPr lang="en-US" sz="1800" dirty="0"/>
              <a:t>essential to execute several handlers in a </a:t>
            </a:r>
            <a:r>
              <a:rPr lang="en-US" sz="1800" dirty="0" smtClean="0"/>
              <a:t>particular      order</a:t>
            </a:r>
          </a:p>
          <a:p>
            <a:pPr fontAlgn="base"/>
            <a:r>
              <a:rPr lang="en-US" sz="1800" dirty="0" smtClean="0"/>
              <a:t>When </a:t>
            </a:r>
            <a:r>
              <a:rPr lang="en-US" sz="1800" dirty="0"/>
              <a:t>the set of handlers and their order are supposed to change at </a:t>
            </a:r>
            <a:r>
              <a:rPr lang="en-US" sz="1800" dirty="0" smtClean="0"/>
              <a:t>runtime </a:t>
            </a:r>
          </a:p>
          <a:p>
            <a:pPr fontAlgn="base"/>
            <a:r>
              <a:rPr lang="en-US" sz="1800" dirty="0"/>
              <a:t>When you want to decouple a request’s sender and receiver</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097345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Chain Responsibility pattern is applicable:</a:t>
            </a:r>
            <a:endParaRPr lang="en" dirty="0" smtClean="0"/>
          </a:p>
          <a:p>
            <a:pPr fontAlgn="base"/>
            <a:r>
              <a:rPr lang="en-US" sz="1800" b="1" dirty="0" smtClean="0"/>
              <a:t>When it’s </a:t>
            </a:r>
            <a:r>
              <a:rPr lang="en-US" sz="1800" b="1" dirty="0"/>
              <a:t>essential to execute </a:t>
            </a:r>
            <a:r>
              <a:rPr lang="en-US" sz="1800" b="1" dirty="0">
                <a:solidFill>
                  <a:srgbClr val="00BEF2"/>
                </a:solidFill>
              </a:rPr>
              <a:t>several</a:t>
            </a:r>
            <a:r>
              <a:rPr lang="en-US" sz="1800" b="1" dirty="0"/>
              <a:t> handlers in a particular </a:t>
            </a:r>
            <a:r>
              <a:rPr lang="en-US" sz="1800" b="1" dirty="0" smtClean="0"/>
              <a:t>order</a:t>
            </a:r>
          </a:p>
          <a:p>
            <a:pPr fontAlgn="base"/>
            <a:r>
              <a:rPr lang="en-US" sz="1800" dirty="0" smtClean="0"/>
              <a:t>When </a:t>
            </a:r>
            <a:r>
              <a:rPr lang="en-US" sz="1800" dirty="0"/>
              <a:t>the set of handlers and their order are supposed to change at </a:t>
            </a:r>
            <a:r>
              <a:rPr lang="en-US" sz="1800" dirty="0" smtClean="0"/>
              <a:t>runtime </a:t>
            </a:r>
          </a:p>
          <a:p>
            <a:pPr fontAlgn="base"/>
            <a:r>
              <a:rPr lang="en-US" sz="1800" dirty="0"/>
              <a:t>When you want to decouple a request’s sender and receiver</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3640539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Chain Responsibility pattern is applicable:</a:t>
            </a:r>
            <a:endParaRPr lang="en" dirty="0" smtClean="0"/>
          </a:p>
          <a:p>
            <a:pPr fontAlgn="base"/>
            <a:r>
              <a:rPr lang="en-US" sz="1800" dirty="0" smtClean="0"/>
              <a:t>When it’s </a:t>
            </a:r>
            <a:r>
              <a:rPr lang="en-US" sz="1800" dirty="0"/>
              <a:t>essential to execute several handlers in a particular </a:t>
            </a:r>
            <a:r>
              <a:rPr lang="en-US" sz="1800" dirty="0" smtClean="0"/>
              <a:t>   order</a:t>
            </a:r>
          </a:p>
          <a:p>
            <a:pPr fontAlgn="base"/>
            <a:r>
              <a:rPr lang="en-US" sz="1800" b="1" dirty="0" smtClean="0"/>
              <a:t>When </a:t>
            </a:r>
            <a:r>
              <a:rPr lang="en-US" sz="1800" b="1" dirty="0"/>
              <a:t>the set of handlers and their order are supposed to change at </a:t>
            </a:r>
            <a:r>
              <a:rPr lang="en-US" sz="1800" b="1" dirty="0" smtClean="0">
                <a:solidFill>
                  <a:srgbClr val="00BEF2"/>
                </a:solidFill>
              </a:rPr>
              <a:t>runtime</a:t>
            </a:r>
            <a:r>
              <a:rPr lang="en-US" sz="1800" b="1" dirty="0" smtClean="0"/>
              <a:t> </a:t>
            </a:r>
          </a:p>
          <a:p>
            <a:pPr fontAlgn="base"/>
            <a:r>
              <a:rPr lang="en-US" sz="1800" dirty="0"/>
              <a:t>When you want to decouple a request’s sender and receiver</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36134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Chain Responsibility pattern is applicable:</a:t>
            </a:r>
            <a:endParaRPr lang="en" dirty="0" smtClean="0"/>
          </a:p>
          <a:p>
            <a:pPr fontAlgn="base"/>
            <a:r>
              <a:rPr lang="en-US" sz="1800" dirty="0" smtClean="0"/>
              <a:t>When it’s </a:t>
            </a:r>
            <a:r>
              <a:rPr lang="en-US" sz="1800" dirty="0"/>
              <a:t>essential to execute several handlers in a </a:t>
            </a:r>
            <a:r>
              <a:rPr lang="en-US" sz="1800" dirty="0" smtClean="0"/>
              <a:t>particular     order</a:t>
            </a:r>
          </a:p>
          <a:p>
            <a:pPr fontAlgn="base"/>
            <a:r>
              <a:rPr lang="en-US" sz="1800" dirty="0" smtClean="0"/>
              <a:t>When </a:t>
            </a:r>
            <a:r>
              <a:rPr lang="en-US" sz="1800" dirty="0"/>
              <a:t>the set of handlers and their order are supposed to change at </a:t>
            </a:r>
            <a:r>
              <a:rPr lang="en-US" sz="1800" dirty="0" smtClean="0"/>
              <a:t>runtime </a:t>
            </a:r>
          </a:p>
          <a:p>
            <a:pPr fontAlgn="base"/>
            <a:r>
              <a:rPr lang="en-US" sz="1800" b="1" dirty="0"/>
              <a:t>When you want to </a:t>
            </a:r>
            <a:r>
              <a:rPr lang="en-US" sz="1800" b="1" dirty="0">
                <a:solidFill>
                  <a:srgbClr val="00BEF2"/>
                </a:solidFill>
              </a:rPr>
              <a:t>decouple</a:t>
            </a:r>
            <a:r>
              <a:rPr lang="en-US" sz="1800" b="1" dirty="0"/>
              <a:t> a request’s sender and receiver</a:t>
            </a:r>
            <a:endParaRPr lang="en-US" sz="1800" b="1"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2695747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endParaRPr lang="en-US" sz="1800" dirty="0"/>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9633750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a:t>Handler :</a:t>
            </a:r>
            <a:r>
              <a:rPr lang="en-US" sz="1800" dirty="0"/>
              <a:t> This can be an interface which will primarily receive the request and dispatches the request to chain of handlers. It has reference of only first handler in the chain and does not know anything about rest of the </a:t>
            </a:r>
            <a:r>
              <a:rPr lang="en-US" sz="1800" dirty="0" smtClean="0"/>
              <a:t>handlers. (</a:t>
            </a:r>
            <a:r>
              <a:rPr lang="en-US" sz="1800" dirty="0" smtClean="0">
                <a:solidFill>
                  <a:srgbClr val="00BEF2"/>
                </a:solidFill>
              </a:rPr>
              <a:t>Linked list</a:t>
            </a:r>
            <a:r>
              <a:rPr lang="en-US" sz="1800" dirty="0" smtClean="0"/>
              <a:t>)</a:t>
            </a:r>
          </a:p>
          <a:p>
            <a:pPr fontAlgn="base"/>
            <a:endParaRPr lang="en-US" sz="1800" dirty="0"/>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18047767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7304925"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b="1" dirty="0"/>
              <a:t>Chain of Responsibility</a:t>
            </a:r>
            <a:r>
              <a:rPr lang="en-US" sz="1800" dirty="0"/>
              <a:t> is a </a:t>
            </a:r>
            <a:r>
              <a:rPr lang="en-US" sz="1800" dirty="0">
                <a:solidFill>
                  <a:srgbClr val="00BEF2"/>
                </a:solidFill>
              </a:rPr>
              <a:t>behavioral</a:t>
            </a:r>
            <a:r>
              <a:rPr lang="en-US" sz="1800" dirty="0"/>
              <a:t> design pattern that lets you pass requests along a chain of handlers. Upon receiving a request, each handler decides either to process the request or to pass it to the next handler in the chain.</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Definition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a:t>
            </a:fld>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66" y="2427635"/>
            <a:ext cx="2917767" cy="2058352"/>
          </a:xfrm>
          <a:prstGeom prst="rect">
            <a:avLst/>
          </a:prstGeom>
        </p:spPr>
      </p:pic>
    </p:spTree>
    <p:extLst>
      <p:ext uri="{BB962C8B-B14F-4D97-AF65-F5344CB8AC3E}">
        <p14:creationId xmlns:p14="http://schemas.microsoft.com/office/powerpoint/2010/main" val="215299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a:t>Handler :</a:t>
            </a:r>
            <a:r>
              <a:rPr lang="en-US" sz="1800" dirty="0"/>
              <a:t> This can be an interface which will primarily receive the request and dispatches the request to chain of handlers. It has reference of only first handler in the chain and does not know anything about rest of the </a:t>
            </a:r>
            <a:r>
              <a:rPr lang="en-US" sz="1800" dirty="0" smtClean="0"/>
              <a:t>handlers. (</a:t>
            </a:r>
            <a:r>
              <a:rPr lang="en-US" sz="1800" dirty="0" smtClean="0">
                <a:solidFill>
                  <a:srgbClr val="00BEF2"/>
                </a:solidFill>
              </a:rPr>
              <a:t>Linked list</a:t>
            </a:r>
            <a:r>
              <a:rPr lang="en-US" sz="1800" dirty="0" smtClean="0"/>
              <a:t>)</a:t>
            </a:r>
          </a:p>
          <a:p>
            <a:pPr fontAlgn="base"/>
            <a:endParaRPr lang="en-US" sz="1800" dirty="0"/>
          </a:p>
          <a:p>
            <a:pPr fontAlgn="base"/>
            <a:r>
              <a:rPr lang="en-US" sz="1800" b="1" dirty="0"/>
              <a:t>Concrete handlers :</a:t>
            </a:r>
            <a:r>
              <a:rPr lang="en-US" sz="1800" dirty="0"/>
              <a:t> These are actual handlers of the request chained in some sequential </a:t>
            </a:r>
            <a:r>
              <a:rPr lang="en-US" sz="1800" dirty="0" smtClean="0"/>
              <a:t>order. (a </a:t>
            </a:r>
            <a:r>
              <a:rPr lang="en-US" sz="1800" dirty="0" smtClean="0">
                <a:solidFill>
                  <a:srgbClr val="00BEF2"/>
                </a:solidFill>
              </a:rPr>
              <a:t>node</a:t>
            </a:r>
            <a:r>
              <a:rPr lang="en-US" sz="1800" dirty="0" smtClean="0"/>
              <a:t> in the linked list)</a:t>
            </a:r>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6289836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a:t>Handler :</a:t>
            </a:r>
            <a:r>
              <a:rPr lang="en-US" sz="1800" dirty="0"/>
              <a:t> This can be an interface which will primarily receive the request and dispatches the request to chain of handlers. It has reference of only first handler in the chain and does not know anything about rest of the </a:t>
            </a:r>
            <a:r>
              <a:rPr lang="en-US" sz="1800" dirty="0" smtClean="0"/>
              <a:t>handlers. (</a:t>
            </a:r>
            <a:r>
              <a:rPr lang="en-US" sz="1800" dirty="0" smtClean="0">
                <a:solidFill>
                  <a:srgbClr val="00BEF2"/>
                </a:solidFill>
              </a:rPr>
              <a:t>Linked list</a:t>
            </a:r>
            <a:r>
              <a:rPr lang="en-US" sz="1800" dirty="0" smtClean="0"/>
              <a:t>)</a:t>
            </a:r>
          </a:p>
          <a:p>
            <a:pPr fontAlgn="base"/>
            <a:endParaRPr lang="en-US" sz="1800" dirty="0"/>
          </a:p>
          <a:p>
            <a:pPr fontAlgn="base"/>
            <a:r>
              <a:rPr lang="en-US" sz="1800" b="1" dirty="0"/>
              <a:t>Concrete handlers :</a:t>
            </a:r>
            <a:r>
              <a:rPr lang="en-US" sz="1800" dirty="0"/>
              <a:t> These are actual handlers of the request chained in some sequential </a:t>
            </a:r>
            <a:r>
              <a:rPr lang="en-US" sz="1800" dirty="0" smtClean="0"/>
              <a:t>order. (a </a:t>
            </a:r>
            <a:r>
              <a:rPr lang="en-US" sz="1800" dirty="0" smtClean="0">
                <a:solidFill>
                  <a:srgbClr val="00BEF2"/>
                </a:solidFill>
              </a:rPr>
              <a:t>node</a:t>
            </a:r>
            <a:r>
              <a:rPr lang="en-US" sz="1800" dirty="0" smtClean="0"/>
              <a:t> in the linked list)</a:t>
            </a:r>
          </a:p>
          <a:p>
            <a:pPr fontAlgn="base"/>
            <a:endParaRPr lang="en-US" sz="1800" dirty="0"/>
          </a:p>
          <a:p>
            <a:pPr fontAlgn="base"/>
            <a:r>
              <a:rPr lang="en-US" sz="1800" b="1" dirty="0"/>
              <a:t>Client :</a:t>
            </a:r>
            <a:r>
              <a:rPr lang="en-US" sz="1800" dirty="0"/>
              <a:t> Originator of </a:t>
            </a:r>
            <a:r>
              <a:rPr lang="en-US" sz="1800" dirty="0">
                <a:solidFill>
                  <a:srgbClr val="00BEF2"/>
                </a:solidFill>
              </a:rPr>
              <a:t>request</a:t>
            </a:r>
            <a:r>
              <a:rPr lang="en-US" sz="1800" dirty="0"/>
              <a:t> and this will access the handler to handle </a:t>
            </a:r>
            <a:r>
              <a:rPr lang="en-US" sz="1800" dirty="0" smtClean="0"/>
              <a:t>it.</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8212599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Diagram</a:t>
            </a:r>
            <a:endParaRPr dirty="0"/>
          </a:p>
        </p:txBody>
      </p:sp>
      <p:sp>
        <p:nvSpPr>
          <p:cNvPr id="308" name="Google Shape;308;p37"/>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32</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793" y="1681010"/>
            <a:ext cx="5106113" cy="2181529"/>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2961860" y="2080590"/>
            <a:ext cx="705752" cy="132523"/>
          </a:xfrm>
          <a:prstGeom prst="rect">
            <a:avLst/>
          </a:prstGeom>
        </p:spPr>
      </p:pic>
    </p:spTree>
    <p:extLst>
      <p:ext uri="{BB962C8B-B14F-4D97-AF65-F5344CB8AC3E}">
        <p14:creationId xmlns:p14="http://schemas.microsoft.com/office/powerpoint/2010/main" val="35169245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code</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The fun part</a:t>
            </a:r>
            <a:endParaRPr lang="en-US" dirty="0"/>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33</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1196690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6" name="Google Shape;98;p16"/>
          <p:cNvSpPr txBox="1">
            <a:spLocks/>
          </p:cNvSpPr>
          <p:nvPr/>
        </p:nvSpPr>
        <p:spPr>
          <a:xfrm>
            <a:off x="1154400" y="2726350"/>
            <a:ext cx="683520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rgbClr val="00BEF2"/>
                </a:solidFill>
                <a:latin typeface="Montserrat" panose="020B0604020202020204" charset="0"/>
              </a:rPr>
              <a:t>Example</a:t>
            </a:r>
            <a:endParaRPr lang="en-US" sz="3000" b="1" dirty="0">
              <a:solidFill>
                <a:srgbClr val="00BEF2"/>
              </a:solidFill>
              <a:latin typeface="Montserrat" panose="020B0604020202020204" charset="0"/>
            </a:endParaRPr>
          </a:p>
        </p:txBody>
      </p:sp>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latin typeface="Source Sans Pro" panose="020B0604020202020204" charset="0"/>
              </a:rPr>
              <a:t>Only one </a:t>
            </a:r>
            <a:r>
              <a:rPr lang="en-US" sz="1800" dirty="0">
                <a:solidFill>
                  <a:schemeClr val="bg1"/>
                </a:solidFill>
                <a:latin typeface="Source Sans Pro" panose="020B0604020202020204" charset="0"/>
              </a:rPr>
              <a:t>receiver in the chain handles the </a:t>
            </a:r>
            <a:r>
              <a:rPr lang="en-US" sz="1800" dirty="0" smtClean="0">
                <a:solidFill>
                  <a:schemeClr val="bg1"/>
                </a:solidFill>
                <a:latin typeface="Source Sans Pro" panose="020B0604020202020204" charset="0"/>
              </a:rPr>
              <a:t>Request</a:t>
            </a:r>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Tree>
    <p:extLst>
      <p:ext uri="{BB962C8B-B14F-4D97-AF65-F5344CB8AC3E}">
        <p14:creationId xmlns:p14="http://schemas.microsoft.com/office/powerpoint/2010/main" val="29801041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222" y="61368"/>
            <a:ext cx="1185269" cy="98555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283" y="684783"/>
            <a:ext cx="1034240" cy="573440"/>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1529" y="1400078"/>
            <a:ext cx="4289747" cy="3022488"/>
          </a:xfrm>
          <a:prstGeom prst="rect">
            <a:avLst/>
          </a:prstGeom>
        </p:spPr>
      </p:pic>
    </p:spTree>
    <p:extLst>
      <p:ext uri="{BB962C8B-B14F-4D97-AF65-F5344CB8AC3E}">
        <p14:creationId xmlns:p14="http://schemas.microsoft.com/office/powerpoint/2010/main" val="2800267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20" y="1620642"/>
            <a:ext cx="2360294" cy="2647955"/>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470" y="1620641"/>
            <a:ext cx="2389798" cy="264795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224" y="1620640"/>
            <a:ext cx="2404549" cy="2647955"/>
          </a:xfrm>
          <a:prstGeom prst="rect">
            <a:avLst/>
          </a:prstGeom>
        </p:spPr>
      </p:pic>
      <p:pic>
        <p:nvPicPr>
          <p:cNvPr id="2" name="Picture 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138" y="672897"/>
            <a:ext cx="706761" cy="609500"/>
          </a:xfrm>
          <a:prstGeom prst="rect">
            <a:avLst/>
          </a:prstGeom>
        </p:spPr>
      </p:pic>
      <p:pic>
        <p:nvPicPr>
          <p:cNvPr id="11" name="Picture 10"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8988" y="672897"/>
            <a:ext cx="706761" cy="609500"/>
          </a:xfrm>
          <a:prstGeom prst="rect">
            <a:avLst/>
          </a:prstGeom>
        </p:spPr>
      </p:pic>
      <p:pic>
        <p:nvPicPr>
          <p:cNvPr id="12" name="Picture 1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117" y="672897"/>
            <a:ext cx="706761" cy="6095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4222" y="61368"/>
            <a:ext cx="1185269" cy="985554"/>
          </a:xfrm>
          <a:prstGeom prst="rect">
            <a:avLst/>
          </a:prstGeom>
        </p:spPr>
      </p:pic>
      <p:pic>
        <p:nvPicPr>
          <p:cNvPr id="4" name="Picture 3"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0252" y="763298"/>
            <a:ext cx="523835" cy="141577"/>
          </a:xfrm>
          <a:prstGeom prst="rect">
            <a:avLst/>
          </a:prstGeom>
        </p:spPr>
      </p:pic>
      <p:pic>
        <p:nvPicPr>
          <p:cNvPr id="8" name="Picture 7"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0462" y="767598"/>
            <a:ext cx="515973" cy="137277"/>
          </a:xfrm>
          <a:prstGeom prst="rect">
            <a:avLst/>
          </a:prstGeom>
        </p:spPr>
      </p:pic>
      <p:pic>
        <p:nvPicPr>
          <p:cNvPr id="14" name="Picture 1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7849" y="765906"/>
            <a:ext cx="527123" cy="138969"/>
          </a:xfrm>
          <a:prstGeom prst="rect">
            <a:avLst/>
          </a:prstGeom>
        </p:spPr>
      </p:pic>
    </p:spTree>
    <p:extLst>
      <p:ext uri="{BB962C8B-B14F-4D97-AF65-F5344CB8AC3E}">
        <p14:creationId xmlns:p14="http://schemas.microsoft.com/office/powerpoint/2010/main" val="3987100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20" y="1425819"/>
            <a:ext cx="2800592" cy="2908307"/>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668" y="703120"/>
            <a:ext cx="3436896" cy="561800"/>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861" y="1425819"/>
            <a:ext cx="2256101" cy="2908307"/>
          </a:xfrm>
          <a:prstGeom prst="rect">
            <a:avLst/>
          </a:prstGeom>
        </p:spPr>
      </p:pic>
    </p:spTree>
    <p:extLst>
      <p:ext uri="{BB962C8B-B14F-4D97-AF65-F5344CB8AC3E}">
        <p14:creationId xmlns:p14="http://schemas.microsoft.com/office/powerpoint/2010/main" val="26122805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095" y="1917269"/>
            <a:ext cx="3867690" cy="1629002"/>
          </a:xfrm>
          <a:prstGeom prst="rect">
            <a:avLst/>
          </a:prstGeom>
        </p:spPr>
      </p:pic>
    </p:spTree>
    <p:extLst>
      <p:ext uri="{BB962C8B-B14F-4D97-AF65-F5344CB8AC3E}">
        <p14:creationId xmlns:p14="http://schemas.microsoft.com/office/powerpoint/2010/main" val="41852626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6" name="Google Shape;98;p16"/>
          <p:cNvSpPr txBox="1">
            <a:spLocks/>
          </p:cNvSpPr>
          <p:nvPr/>
        </p:nvSpPr>
        <p:spPr>
          <a:xfrm>
            <a:off x="1154400" y="2726350"/>
            <a:ext cx="683520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rgbClr val="00BEF2"/>
                </a:solidFill>
                <a:latin typeface="Montserrat" panose="020B0604020202020204" charset="0"/>
              </a:rPr>
              <a:t>Example</a:t>
            </a:r>
            <a:endParaRPr lang="en-US" sz="3000" b="1" dirty="0">
              <a:solidFill>
                <a:srgbClr val="00BEF2"/>
              </a:solidFill>
              <a:latin typeface="Montserrat" panose="020B0604020202020204" charset="0"/>
            </a:endParaRPr>
          </a:p>
        </p:txBody>
      </p:sp>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latin typeface="Source Sans Pro" panose="020B0604020202020204" charset="0"/>
              </a:rPr>
              <a:t>One or more receivers </a:t>
            </a:r>
            <a:r>
              <a:rPr lang="en-US" sz="1800" dirty="0">
                <a:solidFill>
                  <a:schemeClr val="bg1"/>
                </a:solidFill>
                <a:latin typeface="Source Sans Pro" panose="020B0604020202020204" charset="0"/>
              </a:rPr>
              <a:t>in the chain handles the </a:t>
            </a:r>
            <a:r>
              <a:rPr lang="en-US" sz="1800" dirty="0" smtClean="0">
                <a:solidFill>
                  <a:schemeClr val="bg1"/>
                </a:solidFill>
                <a:latin typeface="Source Sans Pro" panose="020B0604020202020204" charset="0"/>
              </a:rPr>
              <a:t>Request</a:t>
            </a:r>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Tree>
    <p:extLst>
      <p:ext uri="{BB962C8B-B14F-4D97-AF65-F5344CB8AC3E}">
        <p14:creationId xmlns:p14="http://schemas.microsoft.com/office/powerpoint/2010/main" val="216336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2701587"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b="1" dirty="0"/>
              <a:t>Behavioral</a:t>
            </a:r>
            <a:r>
              <a:rPr lang="en-US" sz="1800" dirty="0"/>
              <a:t> design patterns are concerned with algorithms and the assignment of responsibilities between objects.</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Definition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a:t>
            </a:fld>
            <a:endParaRPr/>
          </a:p>
        </p:txBody>
      </p:sp>
      <p:pic>
        <p:nvPicPr>
          <p:cNvPr id="1026" name="Picture 2" descr="Imagini pentru behavioral design patter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348" y="1436594"/>
            <a:ext cx="4440778" cy="276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327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105" y="672321"/>
            <a:ext cx="4048690" cy="924054"/>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0831" y="1770082"/>
            <a:ext cx="3905795" cy="1267002"/>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75" y="1770082"/>
            <a:ext cx="4296375" cy="1267002"/>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6407" y="3210792"/>
            <a:ext cx="4277322" cy="1247949"/>
          </a:xfrm>
          <a:prstGeom prst="rect">
            <a:avLst/>
          </a:prstGeom>
        </p:spPr>
      </p:pic>
    </p:spTree>
    <p:extLst>
      <p:ext uri="{BB962C8B-B14F-4D97-AF65-F5344CB8AC3E}">
        <p14:creationId xmlns:p14="http://schemas.microsoft.com/office/powerpoint/2010/main" val="26335439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222" y="61368"/>
            <a:ext cx="1185269" cy="98555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283" y="684783"/>
            <a:ext cx="1034240" cy="573440"/>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244" y="1867337"/>
            <a:ext cx="3597965" cy="2535069"/>
          </a:xfrm>
          <a:prstGeom prst="rect">
            <a:avLst/>
          </a:prstGeom>
        </p:spPr>
      </p:pic>
      <p:pic>
        <p:nvPicPr>
          <p:cNvPr id="2" name="Picture 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3268" y="1867337"/>
            <a:ext cx="2588365" cy="2425501"/>
          </a:xfrm>
          <a:prstGeom prst="rect">
            <a:avLst/>
          </a:prstGeom>
        </p:spPr>
      </p:pic>
      <p:sp>
        <p:nvSpPr>
          <p:cNvPr id="6" name="Google Shape;212;p28"/>
          <p:cNvSpPr txBox="1">
            <a:spLocks/>
          </p:cNvSpPr>
          <p:nvPr/>
        </p:nvSpPr>
        <p:spPr>
          <a:xfrm>
            <a:off x="-1073054" y="1046922"/>
            <a:ext cx="6817500"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2pPr>
            <a:lvl3pPr marR="0" lvl="2"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3pPr>
            <a:lvl4pPr marR="0" lvl="3"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4pPr>
            <a:lvl5pPr marR="0" lvl="4"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5pPr>
            <a:lvl6pPr marR="0" lvl="5"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6pPr>
            <a:lvl7pPr marR="0" lvl="6"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7pPr>
            <a:lvl8pPr marR="0" lvl="7"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8pPr>
            <a:lvl9pPr marR="0" lvl="8"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9pPr>
          </a:lstStyle>
          <a:p>
            <a:pPr algn="ctr"/>
            <a:r>
              <a:rPr lang="en-US" sz="3600" dirty="0" smtClean="0">
                <a:solidFill>
                  <a:srgbClr val="00BEF2"/>
                </a:solidFill>
              </a:rPr>
              <a:t>Old</a:t>
            </a:r>
            <a:endParaRPr lang="en-US" sz="3600" dirty="0">
              <a:solidFill>
                <a:srgbClr val="00BEF2"/>
              </a:solidFill>
            </a:endParaRPr>
          </a:p>
        </p:txBody>
      </p:sp>
      <p:sp>
        <p:nvSpPr>
          <p:cNvPr id="7" name="Google Shape;212;p28"/>
          <p:cNvSpPr txBox="1">
            <a:spLocks/>
          </p:cNvSpPr>
          <p:nvPr/>
        </p:nvSpPr>
        <p:spPr>
          <a:xfrm>
            <a:off x="3247154" y="1091381"/>
            <a:ext cx="6817500"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2pPr>
            <a:lvl3pPr marR="0" lvl="2"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3pPr>
            <a:lvl4pPr marR="0" lvl="3"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4pPr>
            <a:lvl5pPr marR="0" lvl="4"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5pPr>
            <a:lvl6pPr marR="0" lvl="5"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6pPr>
            <a:lvl7pPr marR="0" lvl="6"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7pPr>
            <a:lvl8pPr marR="0" lvl="7"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8pPr>
            <a:lvl9pPr marR="0" lvl="8" algn="l" rtl="0">
              <a:lnSpc>
                <a:spcPct val="100000"/>
              </a:lnSpc>
              <a:spcBef>
                <a:spcPts val="0"/>
              </a:spcBef>
              <a:spcAft>
                <a:spcPts val="0"/>
              </a:spcAft>
              <a:buClr>
                <a:srgbClr val="FFFFFF"/>
              </a:buClr>
              <a:buSzPts val="1400"/>
              <a:buFont typeface="Montserrat"/>
              <a:buNone/>
              <a:defRPr sz="1400" b="1" i="0" u="none" strike="noStrike" cap="none">
                <a:solidFill>
                  <a:srgbClr val="FFFFFF"/>
                </a:solidFill>
                <a:latin typeface="Montserrat"/>
                <a:ea typeface="Montserrat"/>
                <a:cs typeface="Montserrat"/>
                <a:sym typeface="Montserrat"/>
              </a:defRPr>
            </a:lvl9pPr>
          </a:lstStyle>
          <a:p>
            <a:pPr algn="ctr"/>
            <a:r>
              <a:rPr lang="en-US" sz="3600" dirty="0" smtClean="0">
                <a:solidFill>
                  <a:srgbClr val="00BEF2"/>
                </a:solidFill>
              </a:rPr>
              <a:t>New</a:t>
            </a:r>
            <a:endParaRPr lang="en-US" sz="3600" dirty="0">
              <a:solidFill>
                <a:srgbClr val="00BEF2"/>
              </a:solidFill>
            </a:endParaRPr>
          </a:p>
        </p:txBody>
      </p:sp>
    </p:spTree>
    <p:extLst>
      <p:ext uri="{BB962C8B-B14F-4D97-AF65-F5344CB8AC3E}">
        <p14:creationId xmlns:p14="http://schemas.microsoft.com/office/powerpoint/2010/main" val="17571001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200"/>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677" y="672897"/>
            <a:ext cx="706761" cy="609500"/>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986" y="672897"/>
            <a:ext cx="706761" cy="609500"/>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709" y="672897"/>
            <a:ext cx="706761" cy="609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222" y="61368"/>
            <a:ext cx="1185269" cy="985554"/>
          </a:xfrm>
          <a:prstGeom prst="rect">
            <a:avLst/>
          </a:prstGeom>
        </p:spPr>
      </p:pic>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26" y="1646794"/>
            <a:ext cx="2728864" cy="2418892"/>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9924" y="1646794"/>
            <a:ext cx="2724883" cy="2013077"/>
          </a:xfrm>
          <a:prstGeom prst="rect">
            <a:avLst/>
          </a:prstGeom>
        </p:spPr>
      </p:pic>
      <p:pic>
        <p:nvPicPr>
          <p:cNvPr id="9" name="Picture 8"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8241" y="1646794"/>
            <a:ext cx="2747698" cy="925986"/>
          </a:xfrm>
          <a:prstGeom prst="rect">
            <a:avLst/>
          </a:prstGeom>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0139" y="765906"/>
            <a:ext cx="523835" cy="141577"/>
          </a:xfrm>
          <a:prstGeom prst="rect">
            <a:avLst/>
          </a:prstGeom>
        </p:spPr>
      </p:pic>
      <p:pic>
        <p:nvPicPr>
          <p:cNvPr id="14" name="Picture 1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0462" y="767598"/>
            <a:ext cx="515973" cy="137277"/>
          </a:xfrm>
          <a:prstGeom prst="rect">
            <a:avLst/>
          </a:prstGeom>
        </p:spPr>
      </p:pic>
      <p:pic>
        <p:nvPicPr>
          <p:cNvPr id="15" name="Picture 14"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58527" y="765906"/>
            <a:ext cx="527123" cy="138969"/>
          </a:xfrm>
          <a:prstGeom prst="rect">
            <a:avLst/>
          </a:prstGeom>
        </p:spPr>
      </p:pic>
    </p:spTree>
    <p:extLst>
      <p:ext uri="{BB962C8B-B14F-4D97-AF65-F5344CB8AC3E}">
        <p14:creationId xmlns:p14="http://schemas.microsoft.com/office/powerpoint/2010/main" val="3398194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521" y="654485"/>
            <a:ext cx="2687667" cy="3826405"/>
          </a:xfrm>
          <a:prstGeom prst="rect">
            <a:avLst/>
          </a:prstGeom>
        </p:spPr>
      </p:pic>
    </p:spTree>
    <p:extLst>
      <p:ext uri="{BB962C8B-B14F-4D97-AF65-F5344CB8AC3E}">
        <p14:creationId xmlns:p14="http://schemas.microsoft.com/office/powerpoint/2010/main" val="40642300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Conclusion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we’ve learned today</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44</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7649736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613037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control the order of request handling.</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46</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21504719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control the order of request handling.</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Open/Closed Principle</a:t>
            </a:r>
            <a:r>
              <a:rPr lang="en-US" sz="1200" dirty="0"/>
              <a:t>. You can introduce new handlers into the app without breaking the existing client code.</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47</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36338582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control the order of request handling.</a:t>
            </a:r>
            <a:endParaRPr sz="1200" dirty="0"/>
          </a:p>
        </p:txBody>
      </p:sp>
      <p:sp>
        <p:nvSpPr>
          <p:cNvPr id="229" name="Google Shape;229;p30"/>
          <p:cNvSpPr txBox="1">
            <a:spLocks noGrp="1"/>
          </p:cNvSpPr>
          <p:nvPr>
            <p:ph type="body" idx="2"/>
          </p:nvPr>
        </p:nvSpPr>
        <p:spPr>
          <a:xfrm>
            <a:off x="1283165" y="3263741"/>
            <a:ext cx="3016463" cy="1339800"/>
          </a:xfrm>
          <a:prstGeom prst="rect">
            <a:avLst/>
          </a:prstGeom>
        </p:spPr>
        <p:txBody>
          <a:bodyPr spcFirstLastPara="1" wrap="square" lIns="91425" tIns="91425" rIns="91425" bIns="91425" anchor="t" anchorCtr="0">
            <a:noAutofit/>
          </a:bodyPr>
          <a:lstStyle/>
          <a:p>
            <a:pPr marL="0" lvl="0" indent="0">
              <a:buNone/>
            </a:pPr>
            <a:r>
              <a:rPr lang="en-US" sz="1200" i="1" dirty="0"/>
              <a:t>Single Responsibility Principle</a:t>
            </a:r>
            <a:r>
              <a:rPr lang="en-US" sz="1200" dirty="0"/>
              <a:t>. You can decouple classes that invoke operations from classes that perform operations.</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Open/Closed Principle</a:t>
            </a:r>
            <a:r>
              <a:rPr lang="en-US" sz="1200" dirty="0"/>
              <a:t>. You can introduce new handlers into the app without breaking the existing client code.</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48</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9" name="Google Shape;454;p39"/>
          <p:cNvGrpSpPr/>
          <p:nvPr/>
        </p:nvGrpSpPr>
        <p:grpSpPr>
          <a:xfrm>
            <a:off x="853295" y="3459021"/>
            <a:ext cx="373346" cy="324495"/>
            <a:chOff x="5975075" y="2327500"/>
            <a:chExt cx="420100" cy="388350"/>
          </a:xfrm>
          <a:solidFill>
            <a:srgbClr val="00B050"/>
          </a:solidFill>
        </p:grpSpPr>
        <p:sp>
          <p:nvSpPr>
            <p:cNvPr id="40"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1"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1835926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control the order of request handling.</a:t>
            </a:r>
            <a:endParaRPr sz="1200" dirty="0"/>
          </a:p>
        </p:txBody>
      </p:sp>
      <p:sp>
        <p:nvSpPr>
          <p:cNvPr id="229" name="Google Shape;229;p30"/>
          <p:cNvSpPr txBox="1">
            <a:spLocks noGrp="1"/>
          </p:cNvSpPr>
          <p:nvPr>
            <p:ph type="body" idx="2"/>
          </p:nvPr>
        </p:nvSpPr>
        <p:spPr>
          <a:xfrm>
            <a:off x="1283165" y="3263741"/>
            <a:ext cx="3016463" cy="1339800"/>
          </a:xfrm>
          <a:prstGeom prst="rect">
            <a:avLst/>
          </a:prstGeom>
        </p:spPr>
        <p:txBody>
          <a:bodyPr spcFirstLastPara="1" wrap="square" lIns="91425" tIns="91425" rIns="91425" bIns="91425" anchor="t" anchorCtr="0">
            <a:noAutofit/>
          </a:bodyPr>
          <a:lstStyle/>
          <a:p>
            <a:pPr marL="0" lvl="0" indent="0">
              <a:buNone/>
            </a:pPr>
            <a:r>
              <a:rPr lang="en-US" sz="1200" i="1" dirty="0"/>
              <a:t>Single Responsibility Principle</a:t>
            </a:r>
            <a:r>
              <a:rPr lang="en-US" sz="1200" dirty="0"/>
              <a:t>. You can decouple classes that invoke operations from classes that perform operations.</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Open/Closed Principle</a:t>
            </a:r>
            <a:r>
              <a:rPr lang="en-US" sz="1200" dirty="0"/>
              <a:t>. You can introduce new handlers into the app without breaking the existing client code.</a:t>
            </a:r>
            <a:endParaRPr sz="1200" dirty="0"/>
          </a:p>
        </p:txBody>
      </p:sp>
      <p:sp>
        <p:nvSpPr>
          <p:cNvPr id="232" name="Google Shape;232;p30"/>
          <p:cNvSpPr txBox="1">
            <a:spLocks noGrp="1"/>
          </p:cNvSpPr>
          <p:nvPr>
            <p:ph type="body" idx="2"/>
          </p:nvPr>
        </p:nvSpPr>
        <p:spPr>
          <a:xfrm>
            <a:off x="4799023" y="1608295"/>
            <a:ext cx="3341085" cy="1339800"/>
          </a:xfrm>
          <a:prstGeom prst="rect">
            <a:avLst/>
          </a:prstGeom>
        </p:spPr>
        <p:txBody>
          <a:bodyPr spcFirstLastPara="1" wrap="square" lIns="91425" tIns="91425" rIns="91425" bIns="91425" anchor="t" anchorCtr="0">
            <a:noAutofit/>
          </a:bodyPr>
          <a:lstStyle/>
          <a:p>
            <a:pPr marL="0" lvl="0" indent="0">
              <a:buNone/>
            </a:pPr>
            <a:r>
              <a:rPr lang="en-US" sz="1200" dirty="0"/>
              <a:t>Some requests may end up unhandled.</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9" name="Google Shape;454;p39"/>
          <p:cNvGrpSpPr/>
          <p:nvPr/>
        </p:nvGrpSpPr>
        <p:grpSpPr>
          <a:xfrm>
            <a:off x="853295" y="3459021"/>
            <a:ext cx="373346" cy="324495"/>
            <a:chOff x="5975075" y="2327500"/>
            <a:chExt cx="420100" cy="388350"/>
          </a:xfrm>
          <a:solidFill>
            <a:srgbClr val="00B050"/>
          </a:solidFill>
        </p:grpSpPr>
        <p:sp>
          <p:nvSpPr>
            <p:cNvPr id="40"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1"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42" name="Google Shape;454;p39"/>
          <p:cNvGrpSpPr/>
          <p:nvPr/>
        </p:nvGrpSpPr>
        <p:grpSpPr>
          <a:xfrm rot="10800000">
            <a:off x="4356403" y="1871930"/>
            <a:ext cx="373346" cy="324495"/>
            <a:chOff x="5975075" y="2327500"/>
            <a:chExt cx="420100" cy="388350"/>
          </a:xfrm>
          <a:solidFill>
            <a:srgbClr val="FE4430"/>
          </a:solidFill>
        </p:grpSpPr>
        <p:sp>
          <p:nvSpPr>
            <p:cNvPr id="43"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4"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949630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Motivation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Why would we use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4138230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6168142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a:t>
            </a:r>
            <a:r>
              <a:rPr lang="en-US" sz="1800" dirty="0">
                <a:solidFill>
                  <a:srgbClr val="00BEF2"/>
                </a:solidFill>
              </a:rPr>
              <a:t>loose </a:t>
            </a:r>
            <a:r>
              <a:rPr lang="en-US" sz="1800" dirty="0" smtClean="0">
                <a:solidFill>
                  <a:srgbClr val="00BEF2"/>
                </a:solidFill>
              </a:rPr>
              <a:t>coupling</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399932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a:t>
            </a:r>
            <a:r>
              <a:rPr lang="en-US" sz="1800" dirty="0">
                <a:solidFill>
                  <a:srgbClr val="00BEF2"/>
                </a:solidFill>
              </a:rPr>
              <a:t>loose coupling</a:t>
            </a:r>
            <a:r>
              <a:rPr lang="en-US" sz="1800" dirty="0" smtClean="0"/>
              <a:t/>
            </a:r>
            <a:br>
              <a:rPr lang="en-US" sz="1800" dirty="0" smtClean="0"/>
            </a:br>
            <a:endParaRPr lang="en-US" sz="1800" dirty="0" smtClean="0"/>
          </a:p>
          <a:p>
            <a:pPr fontAlgn="base"/>
            <a:r>
              <a:rPr lang="en-US" sz="1800" b="1" dirty="0" smtClean="0"/>
              <a:t>When it is good to use it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39168481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a:t>
            </a:r>
            <a:r>
              <a:rPr lang="en-US" sz="1800" dirty="0">
                <a:solidFill>
                  <a:srgbClr val="00BEF2"/>
                </a:solidFill>
              </a:rPr>
              <a:t>loose coupling</a:t>
            </a:r>
            <a:r>
              <a:rPr lang="en-US" sz="1800" dirty="0" smtClean="0"/>
              <a:t/>
            </a:r>
            <a:br>
              <a:rPr lang="en-US" sz="1800" dirty="0" smtClean="0"/>
            </a:br>
            <a:endParaRPr lang="en-US" sz="1800" dirty="0" smtClean="0"/>
          </a:p>
          <a:p>
            <a:pPr fontAlgn="base"/>
            <a:r>
              <a:rPr lang="en-US" sz="1800" b="1" dirty="0" smtClean="0"/>
              <a:t>When it is good to use it </a:t>
            </a:r>
            <a:r>
              <a:rPr lang="en-US" sz="1800" b="1" dirty="0"/>
              <a:t>:</a:t>
            </a:r>
            <a:r>
              <a:rPr lang="en-US" sz="1800" dirty="0"/>
              <a:t> </a:t>
            </a:r>
            <a:r>
              <a:rPr lang="en-US" sz="1800" dirty="0" smtClean="0"/>
              <a:t>When </a:t>
            </a:r>
            <a:r>
              <a:rPr lang="en-US" sz="1800" dirty="0"/>
              <a:t>you have a </a:t>
            </a:r>
            <a:r>
              <a:rPr lang="en-US" sz="1800" dirty="0">
                <a:solidFill>
                  <a:srgbClr val="00BEF2"/>
                </a:solidFill>
              </a:rPr>
              <a:t>complex</a:t>
            </a:r>
            <a:r>
              <a:rPr lang="en-US" sz="1800" dirty="0"/>
              <a:t> logic </a:t>
            </a:r>
            <a:r>
              <a:rPr lang="en-US" sz="1800" dirty="0" smtClean="0"/>
              <a:t>to handle </a:t>
            </a:r>
            <a:r>
              <a:rPr lang="en-US" sz="1800" dirty="0"/>
              <a:t>requests</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27995020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a:t>
            </a:r>
            <a:r>
              <a:rPr lang="en-US" sz="1800" dirty="0">
                <a:solidFill>
                  <a:srgbClr val="00BEF2"/>
                </a:solidFill>
              </a:rPr>
              <a:t>loose coupling</a:t>
            </a:r>
            <a:r>
              <a:rPr lang="en-US" sz="1800" dirty="0" smtClean="0">
                <a:solidFill>
                  <a:srgbClr val="00BEF2"/>
                </a:solidFill>
              </a:rPr>
              <a:t/>
            </a:r>
            <a:br>
              <a:rPr lang="en-US" sz="1800" dirty="0" smtClean="0">
                <a:solidFill>
                  <a:srgbClr val="00BEF2"/>
                </a:solidFill>
              </a:rPr>
            </a:br>
            <a:endParaRPr lang="en-US" sz="1800" dirty="0" smtClean="0">
              <a:solidFill>
                <a:srgbClr val="00BEF2"/>
              </a:solidFill>
            </a:endParaRPr>
          </a:p>
          <a:p>
            <a:pPr fontAlgn="base"/>
            <a:r>
              <a:rPr lang="en-US" sz="1800" b="1" dirty="0" smtClean="0"/>
              <a:t>When it is good to use it </a:t>
            </a:r>
            <a:r>
              <a:rPr lang="en-US" sz="1800" b="1" dirty="0"/>
              <a:t>:</a:t>
            </a:r>
            <a:r>
              <a:rPr lang="en-US" sz="1800" dirty="0"/>
              <a:t> When you </a:t>
            </a:r>
            <a:r>
              <a:rPr lang="en-US" sz="1800" dirty="0" smtClean="0"/>
              <a:t>have a </a:t>
            </a:r>
            <a:r>
              <a:rPr lang="en-US" sz="1800" dirty="0" smtClean="0">
                <a:solidFill>
                  <a:srgbClr val="00BEF2"/>
                </a:solidFill>
              </a:rPr>
              <a:t>complex</a:t>
            </a:r>
            <a:r>
              <a:rPr lang="en-US" sz="1800" dirty="0" smtClean="0"/>
              <a:t> logic to handle requests</a:t>
            </a:r>
            <a:r>
              <a:rPr lang="en-US" sz="1800" dirty="0" smtClean="0"/>
              <a:t/>
            </a:r>
            <a:br>
              <a:rPr lang="en-US" sz="1800" dirty="0" smtClean="0"/>
            </a:br>
            <a:endParaRPr lang="en-US" sz="1800" dirty="0"/>
          </a:p>
          <a:p>
            <a:pPr fontAlgn="base"/>
            <a:r>
              <a:rPr lang="en-US" sz="1800" b="1" dirty="0" smtClean="0"/>
              <a:t>Structure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7863774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Chain of Responsibility </a:t>
            </a:r>
            <a:r>
              <a:rPr lang="en-US" sz="1800" b="1" dirty="0"/>
              <a:t>:</a:t>
            </a:r>
            <a:r>
              <a:rPr lang="en-US" sz="1800" dirty="0"/>
              <a:t> </a:t>
            </a:r>
            <a:r>
              <a:rPr lang="en-US" sz="1800" dirty="0" smtClean="0"/>
              <a:t>It’s a design pattern used </a:t>
            </a:r>
            <a:r>
              <a:rPr lang="en-US" sz="1800" dirty="0"/>
              <a:t>to achieve </a:t>
            </a:r>
            <a:r>
              <a:rPr lang="en-US" sz="1800" dirty="0">
                <a:solidFill>
                  <a:srgbClr val="00BEF2"/>
                </a:solidFill>
              </a:rPr>
              <a:t>loose coupling</a:t>
            </a:r>
            <a:r>
              <a:rPr lang="en-US" sz="1800" dirty="0" smtClean="0"/>
              <a:t/>
            </a:r>
            <a:br>
              <a:rPr lang="en-US" sz="1800" dirty="0" smtClean="0"/>
            </a:br>
            <a:endParaRPr lang="en-US" sz="1800" dirty="0" smtClean="0"/>
          </a:p>
          <a:p>
            <a:pPr fontAlgn="base"/>
            <a:r>
              <a:rPr lang="en-US" sz="1800" b="1" dirty="0" smtClean="0"/>
              <a:t>When it is good to use it </a:t>
            </a:r>
            <a:r>
              <a:rPr lang="en-US" sz="1800" b="1" dirty="0"/>
              <a:t>:</a:t>
            </a:r>
            <a:r>
              <a:rPr lang="en-US" sz="1800" dirty="0"/>
              <a:t> </a:t>
            </a:r>
            <a:r>
              <a:rPr lang="en-US" sz="1800" dirty="0" smtClean="0"/>
              <a:t>When </a:t>
            </a:r>
            <a:r>
              <a:rPr lang="en-US" sz="1800" dirty="0"/>
              <a:t>you have a </a:t>
            </a:r>
            <a:r>
              <a:rPr lang="en-US" sz="1800" dirty="0">
                <a:solidFill>
                  <a:srgbClr val="00BEF2"/>
                </a:solidFill>
              </a:rPr>
              <a:t>complex</a:t>
            </a:r>
            <a:r>
              <a:rPr lang="en-US" sz="1800" dirty="0"/>
              <a:t> logic to handle requests</a:t>
            </a:r>
            <a:r>
              <a:rPr lang="en-US" sz="1800" dirty="0" smtClean="0"/>
              <a:t/>
            </a:r>
            <a:br>
              <a:rPr lang="en-US" sz="1800" dirty="0" smtClean="0"/>
            </a:br>
            <a:endParaRPr lang="en-US" sz="1800" dirty="0"/>
          </a:p>
          <a:p>
            <a:pPr fontAlgn="base"/>
            <a:r>
              <a:rPr lang="en-US" sz="1800" b="1" dirty="0" smtClean="0"/>
              <a:t>Structure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55</a:t>
            </a:fld>
            <a:endParaRPr/>
          </a:p>
        </p:txBody>
      </p:sp>
      <p:pic>
        <p:nvPicPr>
          <p:cNvPr id="6146" name="Picture 2" descr="https://contribute.geeksforgeeks.org/wp-content/uploads/desigmpatternum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850" y="2853073"/>
            <a:ext cx="2114550" cy="162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5293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body" idx="1"/>
          </p:nvPr>
        </p:nvSpPr>
        <p:spPr>
          <a:xfrm>
            <a:off x="2936307" y="1183159"/>
            <a:ext cx="5730000" cy="2780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a:p>
            <a:pPr marL="0" lvl="0" indent="0" algn="l" rtl="0">
              <a:spcBef>
                <a:spcPts val="600"/>
              </a:spcBef>
              <a:spcAft>
                <a:spcPts val="0"/>
              </a:spcAft>
              <a:buNone/>
            </a:pPr>
            <a:endParaRPr b="1" dirty="0"/>
          </a:p>
        </p:txBody>
      </p:sp>
      <p:sp>
        <p:nvSpPr>
          <p:cNvPr id="299" name="Google Shape;299;p3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56</a:t>
            </a:fld>
            <a:endParaRPr/>
          </a:p>
        </p:txBody>
      </p:sp>
      <p:sp>
        <p:nvSpPr>
          <p:cNvPr id="300" name="Google Shape;300;p3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Questions</a:t>
            </a:r>
            <a:endParaRPr dirty="0"/>
          </a:p>
        </p:txBody>
      </p:sp>
      <p:pic>
        <p:nvPicPr>
          <p:cNvPr id="7170" name="Picture 2" descr="Bildergebnis fÃ¼r questions ne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37" y="2074245"/>
            <a:ext cx="3603625" cy="2329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body" idx="1"/>
          </p:nvPr>
        </p:nvSpPr>
        <p:spPr>
          <a:xfrm>
            <a:off x="3414000" y="1183159"/>
            <a:ext cx="5730000" cy="2780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600" b="1" dirty="0" smtClean="0"/>
              <a:t>Thank you!</a:t>
            </a:r>
            <a:endParaRPr sz="3600" b="1" dirty="0"/>
          </a:p>
          <a:p>
            <a:pPr marL="0" lvl="0" indent="0" algn="l" rtl="0">
              <a:spcBef>
                <a:spcPts val="600"/>
              </a:spcBef>
              <a:spcAft>
                <a:spcPts val="0"/>
              </a:spcAft>
              <a:buNone/>
            </a:pPr>
            <a:endParaRPr b="1" dirty="0"/>
          </a:p>
        </p:txBody>
      </p:sp>
      <p:sp>
        <p:nvSpPr>
          <p:cNvPr id="299" name="Google Shape;299;p3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57</a:t>
            </a:fld>
            <a:endParaRPr/>
          </a:p>
        </p:txBody>
      </p:sp>
      <p:sp>
        <p:nvSpPr>
          <p:cNvPr id="300" name="Google Shape;300;p3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 dirty="0" smtClean="0"/>
              <a:t>Thanks!</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849" y="2096088"/>
            <a:ext cx="3048000" cy="2286000"/>
          </a:xfrm>
          <a:prstGeom prst="rect">
            <a:avLst/>
          </a:prstGeom>
        </p:spPr>
      </p:pic>
    </p:spTree>
    <p:extLst>
      <p:ext uri="{BB962C8B-B14F-4D97-AF65-F5344CB8AC3E}">
        <p14:creationId xmlns:p14="http://schemas.microsoft.com/office/powerpoint/2010/main" val="9297329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7304925"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a:solidFill>
                <a:srgbClr val="00BEF2"/>
              </a:solidFill>
            </a:endParaRPr>
          </a:p>
          <a:p>
            <a:pPr marL="0" lvl="0" indent="0">
              <a:buNone/>
            </a:pPr>
            <a:r>
              <a:rPr lang="en-US" sz="1800" dirty="0"/>
              <a:t>There is a potentially variable number of “handler” or “processing element” or “node” objects, and a stream of </a:t>
            </a:r>
            <a:r>
              <a:rPr lang="en-US" sz="1800" dirty="0">
                <a:solidFill>
                  <a:srgbClr val="00BEF2"/>
                </a:solidFill>
              </a:rPr>
              <a:t>requests</a:t>
            </a:r>
            <a:r>
              <a:rPr lang="en-US" sz="1800" dirty="0"/>
              <a:t> that must be handled. Need to efficiently process the requests without hard-wiring </a:t>
            </a:r>
            <a:r>
              <a:rPr lang="en-US" sz="1800" dirty="0">
                <a:solidFill>
                  <a:srgbClr val="00BEF2"/>
                </a:solidFill>
              </a:rPr>
              <a:t>handler relationships </a:t>
            </a:r>
            <a:r>
              <a:rPr lang="en-US" sz="1800" dirty="0"/>
              <a:t>and precedence, or request-to-handler mappings.</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Problem</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062" y="2784903"/>
            <a:ext cx="5939576" cy="1706664"/>
          </a:xfrm>
          <a:prstGeom prst="rect">
            <a:avLst/>
          </a:prstGeom>
        </p:spPr>
      </p:pic>
    </p:spTree>
    <p:extLst>
      <p:ext uri="{BB962C8B-B14F-4D97-AF65-F5344CB8AC3E}">
        <p14:creationId xmlns:p14="http://schemas.microsoft.com/office/powerpoint/2010/main" val="4023180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Problem</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899" y="1902015"/>
            <a:ext cx="4897073" cy="1922977"/>
          </a:xfrm>
          <a:prstGeom prst="rect">
            <a:avLst/>
          </a:prstGeom>
        </p:spPr>
      </p:pic>
    </p:spTree>
    <p:extLst>
      <p:ext uri="{BB962C8B-B14F-4D97-AF65-F5344CB8AC3E}">
        <p14:creationId xmlns:p14="http://schemas.microsoft.com/office/powerpoint/2010/main" val="38213553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Problem</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121" y="1320125"/>
            <a:ext cx="5155457" cy="3086758"/>
          </a:xfrm>
          <a:prstGeom prst="rect">
            <a:avLst/>
          </a:prstGeom>
        </p:spPr>
      </p:pic>
    </p:spTree>
    <p:extLst>
      <p:ext uri="{BB962C8B-B14F-4D97-AF65-F5344CB8AC3E}">
        <p14:creationId xmlns:p14="http://schemas.microsoft.com/office/powerpoint/2010/main" val="8245187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Solution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722026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9948</TotalTime>
  <Words>519</Words>
  <Application>Microsoft Office PowerPoint</Application>
  <PresentationFormat>On-screen Show (16:9)</PresentationFormat>
  <Paragraphs>161</Paragraphs>
  <Slides>57</Slides>
  <Notes>57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Montserrat</vt:lpstr>
      <vt:lpstr>Source Sans Pro</vt:lpstr>
      <vt:lpstr>Arial</vt:lpstr>
      <vt:lpstr>Gremio template</vt:lpstr>
      <vt:lpstr>CHAIN OF RESPONSIBILITY</vt:lpstr>
      <vt:lpstr>Definition</vt:lpstr>
      <vt:lpstr>Definition</vt:lpstr>
      <vt:lpstr>Definition</vt:lpstr>
      <vt:lpstr>Motivation</vt:lpstr>
      <vt:lpstr>Problem</vt:lpstr>
      <vt:lpstr>Problem</vt:lpstr>
      <vt:lpstr>Problem</vt:lpstr>
      <vt:lpstr>Solution</vt:lpstr>
      <vt:lpstr>Solution</vt:lpstr>
      <vt:lpstr>Examples</vt:lpstr>
      <vt:lpstr>School</vt:lpstr>
      <vt:lpstr>Example</vt:lpstr>
      <vt:lpstr>Example</vt:lpstr>
      <vt:lpstr>Example</vt:lpstr>
      <vt:lpstr>ATM</vt:lpstr>
      <vt:lpstr>Example</vt:lpstr>
      <vt:lpstr>Example</vt:lpstr>
      <vt:lpstr>Input Validation</vt:lpstr>
      <vt:lpstr>Example</vt:lpstr>
      <vt:lpstr>Mail</vt:lpstr>
      <vt:lpstr>Example</vt:lpstr>
      <vt:lpstr>Applicability</vt:lpstr>
      <vt:lpstr>Applicability</vt:lpstr>
      <vt:lpstr>Applicability</vt:lpstr>
      <vt:lpstr>Applicability</vt:lpstr>
      <vt:lpstr>Applicability</vt:lpstr>
      <vt:lpstr>Structure</vt:lpstr>
      <vt:lpstr>Structure</vt:lpstr>
      <vt:lpstr>Structure</vt:lpstr>
      <vt:lpstr>Structure</vt:lpstr>
      <vt:lpstr>Diagram</vt:lpstr>
      <vt:lpstr>The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Pros and Cons</vt:lpstr>
      <vt:lpstr>Pros and Cons</vt:lpstr>
      <vt:lpstr>Pros and Cons</vt:lpstr>
      <vt:lpstr>Pros and Cons</vt:lpstr>
      <vt:lpstr>Pros and Cons</vt:lpstr>
      <vt:lpstr>Conclusion</vt:lpstr>
      <vt:lpstr>Conclusion</vt:lpstr>
      <vt:lpstr>Conclusion</vt:lpstr>
      <vt:lpstr>Conclusion</vt:lpstr>
      <vt:lpstr>Conclusion</vt:lpstr>
      <vt:lpstr>Conclusion</vt:lpstr>
      <vt:lpstr>Questions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Frum, Virgil Anton</cp:lastModifiedBy>
  <cp:revision>37</cp:revision>
  <dcterms:modified xsi:type="dcterms:W3CDTF">2019-01-17T10:25:24Z</dcterms:modified>
</cp:coreProperties>
</file>